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315" r:id="rId5"/>
    <p:sldId id="259" r:id="rId6"/>
    <p:sldId id="261" r:id="rId7"/>
    <p:sldId id="316" r:id="rId8"/>
    <p:sldId id="262" r:id="rId9"/>
    <p:sldId id="263" r:id="rId10"/>
    <p:sldId id="264" r:id="rId11"/>
    <p:sldId id="265" r:id="rId12"/>
    <p:sldId id="267" r:id="rId13"/>
    <p:sldId id="266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687" autoAdjust="0"/>
  </p:normalViewPr>
  <p:slideViewPr>
    <p:cSldViewPr snapToGrid="0">
      <p:cViewPr varScale="1">
        <p:scale>
          <a:sx n="144" d="100"/>
          <a:sy n="144" d="100"/>
        </p:scale>
        <p:origin x="89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E369C8-2D67-43CC-9387-B753A82AD284}" type="datetimeFigureOut">
              <a:rPr lang="en-GB" smtClean="0"/>
              <a:t>01/09/2021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883DE-1F74-4937-AE52-F64E71D539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5628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1. WebGL and Three.js – Show you some cool things you can do with web rendering.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2. The Graphics Pipeline –Learn about the important stages in the graphics pipeline, such as vertex and fragment shaders.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3. Coordinate Systems – How mesh vertices are transformed to the clip coordinate space required by the graphics pipeline.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4. </a:t>
            </a:r>
            <a:r>
              <a:rPr lang="en-SG" dirty="0"/>
              <a:t>Perspective Camera</a:t>
            </a:r>
            <a:r>
              <a:rPr lang="en-GB" dirty="0"/>
              <a:t> – How the view and projection matrix is formed from certain camera parameters.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Setup the development environment. Visual Studio Code. Make sure three.js runs on your system.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Try out the three.js renderer. Add a cube mesh, ambient, and direction lights in the scene.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Let’s create your own cube by defining its vertices and indices.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Create a custom vertex and fragment shader to compute Lambert diffuse shading model.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Texture the cube to make it look more like a Minecraft block of dirt. Add the texture coordinates to the mesh.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Use the Three.js GLTF importer to import an awesome looking 3D model.</a:t>
            </a:r>
            <a:endParaRPr lang="en-GB" b="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883DE-1F74-4937-AE52-F64E71D539C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9572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883DE-1F74-4937-AE52-F64E71D539C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153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heart of rendering engine is the rendering loop.</a:t>
            </a:r>
          </a:p>
          <a:p>
            <a:r>
              <a:rPr lang="en-GB" dirty="0"/>
              <a:t>Pass scene data such as geometry and textures to the graphics pipeline, and every cycle of the rendering loop renders an image into the framebuffer and displays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883DE-1F74-4937-AE52-F64E71D539C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86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Pipeline has series of stages where each stage has a specific function and data flows from one stage to the next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883DE-1F74-4937-AE52-F64E71D539C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868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883DE-1F74-4937-AE52-F64E71D539C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5273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883DE-1F74-4937-AE52-F64E71D539C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6105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D2D2D"/>
                </a:solidFill>
                <a:effectLst/>
                <a:latin typeface="Roboto Slab"/>
              </a:rPr>
              <a:t>The </a:t>
            </a:r>
            <a:r>
              <a:rPr lang="en-US" b="0" i="1" dirty="0">
                <a:solidFill>
                  <a:srgbClr val="2D2D2D"/>
                </a:solidFill>
                <a:effectLst/>
                <a:latin typeface="Roboto Slab"/>
              </a:rPr>
              <a:t>input assembler</a:t>
            </a:r>
            <a:r>
              <a:rPr lang="en-US" b="0" i="0" dirty="0">
                <a:solidFill>
                  <a:srgbClr val="2D2D2D"/>
                </a:solidFill>
                <a:effectLst/>
                <a:latin typeface="Roboto Slab"/>
              </a:rPr>
              <a:t> collects the raw vertex data from the buffers you specify and may also use an index buffer to repeat certain elements without having to duplicate the vertex data itself.</a:t>
            </a:r>
            <a:endParaRPr lang="en-GB" b="0" i="0" dirty="0">
              <a:solidFill>
                <a:srgbClr val="2D2D2D"/>
              </a:solidFill>
              <a:effectLst/>
              <a:latin typeface="Roboto Slab"/>
            </a:endParaRPr>
          </a:p>
          <a:p>
            <a:pPr algn="l"/>
            <a:r>
              <a:rPr lang="en-US" b="0" i="0" dirty="0">
                <a:solidFill>
                  <a:srgbClr val="2D2D2D"/>
                </a:solidFill>
                <a:effectLst/>
                <a:latin typeface="Roboto Slab"/>
              </a:rPr>
              <a:t>The </a:t>
            </a:r>
            <a:r>
              <a:rPr lang="en-US" b="0" i="1" dirty="0">
                <a:solidFill>
                  <a:srgbClr val="2D2D2D"/>
                </a:solidFill>
                <a:effectLst/>
                <a:latin typeface="Roboto Slab"/>
              </a:rPr>
              <a:t>tessellation shaders</a:t>
            </a:r>
            <a:r>
              <a:rPr lang="en-US" b="0" i="0" dirty="0">
                <a:solidFill>
                  <a:srgbClr val="2D2D2D"/>
                </a:solidFill>
                <a:effectLst/>
                <a:latin typeface="Roboto Slab"/>
              </a:rPr>
              <a:t> allow you to subdivide geometry based on certain rules to increase the mesh quality</a:t>
            </a:r>
          </a:p>
          <a:p>
            <a:pPr algn="l"/>
            <a:r>
              <a:rPr lang="en-US" b="0" i="0" dirty="0">
                <a:solidFill>
                  <a:srgbClr val="2D2D2D"/>
                </a:solidFill>
                <a:effectLst/>
                <a:latin typeface="Roboto Slab"/>
              </a:rPr>
              <a:t>The </a:t>
            </a:r>
            <a:r>
              <a:rPr lang="en-US" b="0" i="1" dirty="0">
                <a:solidFill>
                  <a:srgbClr val="2D2D2D"/>
                </a:solidFill>
                <a:effectLst/>
                <a:latin typeface="Roboto Slab"/>
              </a:rPr>
              <a:t>geometry shader</a:t>
            </a:r>
            <a:r>
              <a:rPr lang="en-US" b="0" i="0" dirty="0">
                <a:solidFill>
                  <a:srgbClr val="2D2D2D"/>
                </a:solidFill>
                <a:effectLst/>
                <a:latin typeface="Roboto Slab"/>
              </a:rPr>
              <a:t> is run on every primitive (triangle, line, point) and can discard it or output more primitives.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883DE-1F74-4937-AE52-F64E71D539C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93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883DE-1F74-4937-AE52-F64E71D539C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602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Remember how at the end of the vertex shader stage, all vertices must be transformed to clip space for the triangle primitives to be rasterized.</a:t>
            </a:r>
          </a:p>
          <a:p>
            <a:endParaRPr lang="en-US" dirty="0"/>
          </a:p>
          <a:p>
            <a:r>
              <a:rPr lang="en-US" dirty="0"/>
              <a:t>Objects attached to other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883DE-1F74-4937-AE52-F64E71D539C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2998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883DE-1F74-4937-AE52-F64E71D539C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8557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0F32D-E20E-494E-A242-828D2E9F4179}" type="datetimeFigureOut">
              <a:rPr lang="en-GB" smtClean="0"/>
              <a:t>01/09/2021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9CEDC-448B-4554-8F55-89DB93ADCA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648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0F32D-E20E-494E-A242-828D2E9F4179}" type="datetimeFigureOut">
              <a:rPr lang="en-GB" smtClean="0"/>
              <a:t>01/09/2021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9CEDC-448B-4554-8F55-89DB93ADCA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7266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0F32D-E20E-494E-A242-828D2E9F4179}" type="datetimeFigureOut">
              <a:rPr lang="en-GB" smtClean="0"/>
              <a:t>01/09/2021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9CEDC-448B-4554-8F55-89DB93ADCA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830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0F32D-E20E-494E-A242-828D2E9F4179}" type="datetimeFigureOut">
              <a:rPr lang="en-GB" smtClean="0"/>
              <a:t>01/09/2021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9CEDC-448B-4554-8F55-89DB93ADCA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6665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0F32D-E20E-494E-A242-828D2E9F4179}" type="datetimeFigureOut">
              <a:rPr lang="en-GB" smtClean="0"/>
              <a:t>01/09/2021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9CEDC-448B-4554-8F55-89DB93ADCA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881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0F32D-E20E-494E-A242-828D2E9F4179}" type="datetimeFigureOut">
              <a:rPr lang="en-GB" smtClean="0"/>
              <a:t>01/09/2021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9CEDC-448B-4554-8F55-89DB93ADCA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455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0F32D-E20E-494E-A242-828D2E9F4179}" type="datetimeFigureOut">
              <a:rPr lang="en-GB" smtClean="0"/>
              <a:t>01/09/2021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9CEDC-448B-4554-8F55-89DB93ADCA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090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0F32D-E20E-494E-A242-828D2E9F4179}" type="datetimeFigureOut">
              <a:rPr lang="en-GB" smtClean="0"/>
              <a:t>01/09/2021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9CEDC-448B-4554-8F55-89DB93ADCA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4727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0F32D-E20E-494E-A242-828D2E9F4179}" type="datetimeFigureOut">
              <a:rPr lang="en-GB" smtClean="0"/>
              <a:t>01/09/2021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9CEDC-448B-4554-8F55-89DB93ADCA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0852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0F32D-E20E-494E-A242-828D2E9F4179}" type="datetimeFigureOut">
              <a:rPr lang="en-GB" smtClean="0"/>
              <a:t>01/09/2021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9CEDC-448B-4554-8F55-89DB93ADCA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6871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0F32D-E20E-494E-A242-828D2E9F4179}" type="datetimeFigureOut">
              <a:rPr lang="en-GB" smtClean="0"/>
              <a:t>01/09/2021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9CEDC-448B-4554-8F55-89DB93ADCA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2088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0F32D-E20E-494E-A242-828D2E9F4179}" type="datetimeFigureOut">
              <a:rPr lang="en-GB" smtClean="0"/>
              <a:t>01/09/2021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99CEDC-448B-4554-8F55-89DB93ADCA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443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ro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hadertoy.com/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outdoor, mountain, nature&#10;&#10;Description automatically generated">
            <a:extLst>
              <a:ext uri="{FF2B5EF4-FFF2-40B4-BE49-F238E27FC236}">
                <a16:creationId xmlns:a16="http://schemas.microsoft.com/office/drawing/2014/main" id="{32347C21-F3FE-4ECB-BEBF-53E0E5429B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44" b="-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Introduction to rendering</a:t>
            </a:r>
            <a:br>
              <a:rPr lang="en-US" sz="5200" dirty="0">
                <a:solidFill>
                  <a:srgbClr val="FFFFFF"/>
                </a:solidFill>
              </a:rPr>
            </a:br>
            <a:r>
              <a:rPr lang="en-US" sz="5200" dirty="0">
                <a:solidFill>
                  <a:srgbClr val="FFFFFF"/>
                </a:solidFill>
              </a:rPr>
              <a:t>with three.js</a:t>
            </a:r>
            <a:endParaRPr lang="en-GB" sz="5200" dirty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SG" sz="2200">
              <a:solidFill>
                <a:srgbClr val="FFFFFF"/>
              </a:solidFill>
            </a:endParaRPr>
          </a:p>
          <a:p>
            <a:r>
              <a:rPr lang="en-SG" sz="2200">
                <a:solidFill>
                  <a:srgbClr val="FFFFFF"/>
                </a:solidFill>
              </a:rPr>
              <a:t>Alex Zhang</a:t>
            </a:r>
          </a:p>
          <a:p>
            <a:r>
              <a:rPr lang="en-SG" sz="2200">
                <a:solidFill>
                  <a:srgbClr val="FFFFFF"/>
                </a:solidFill>
              </a:rPr>
              <a:t>Fraunhofer Workshop 2</a:t>
            </a:r>
            <a:r>
              <a:rPr lang="en-SG" sz="2200" baseline="30000">
                <a:solidFill>
                  <a:srgbClr val="FFFFFF"/>
                </a:solidFill>
              </a:rPr>
              <a:t>nd</a:t>
            </a:r>
            <a:r>
              <a:rPr lang="en-SG" sz="2200">
                <a:solidFill>
                  <a:srgbClr val="FFFFFF"/>
                </a:solidFill>
              </a:rPr>
              <a:t> Sep 2021</a:t>
            </a:r>
          </a:p>
        </p:txBody>
      </p:sp>
    </p:spTree>
    <p:extLst>
      <p:ext uri="{BB962C8B-B14F-4D97-AF65-F5344CB8AC3E}">
        <p14:creationId xmlns:p14="http://schemas.microsoft.com/office/powerpoint/2010/main" val="2213054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Coordinate Systems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54965"/>
            <a:ext cx="10515600" cy="1286974"/>
          </a:xfrm>
        </p:spPr>
        <p:txBody>
          <a:bodyPr>
            <a:normAutofit fontScale="77500" lnSpcReduction="20000"/>
          </a:bodyPr>
          <a:lstStyle/>
          <a:p>
            <a:r>
              <a:rPr lang="en-SG" dirty="0"/>
              <a:t>Vertex coordinates are transformed through a series of coordinate systems (spaces)</a:t>
            </a:r>
          </a:p>
          <a:p>
            <a:r>
              <a:rPr lang="en-SG" dirty="0"/>
              <a:t>Certain operations are easier performed in a coordinate space</a:t>
            </a:r>
          </a:p>
          <a:p>
            <a:r>
              <a:rPr lang="en-SG" dirty="0"/>
              <a:t>Organised scene management with many objects</a:t>
            </a:r>
          </a:p>
        </p:txBody>
      </p:sp>
      <p:pic>
        <p:nvPicPr>
          <p:cNvPr id="4098" name="Picture 2" descr="https://learnopengl.com/img/getting-started/coordinate_system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339" y="3069824"/>
            <a:ext cx="7259760" cy="357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39914" y="6557726"/>
            <a:ext cx="309411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chemeClr val="bg1">
                    <a:lumMod val="65000"/>
                  </a:schemeClr>
                </a:solidFill>
              </a:rPr>
              <a:t>https://learnopengl.com/Getting-started/Coordinate-Systems</a:t>
            </a:r>
          </a:p>
        </p:txBody>
      </p:sp>
    </p:spTree>
    <p:extLst>
      <p:ext uri="{BB962C8B-B14F-4D97-AF65-F5344CB8AC3E}">
        <p14:creationId xmlns:p14="http://schemas.microsoft.com/office/powerpoint/2010/main" val="120954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Model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2175919"/>
          </a:xfrm>
        </p:spPr>
        <p:txBody>
          <a:bodyPr>
            <a:normAutofit/>
          </a:bodyPr>
          <a:lstStyle/>
          <a:p>
            <a:r>
              <a:rPr lang="en-SG" dirty="0"/>
              <a:t>Transforms mesh objects from local (object) space to world space</a:t>
            </a:r>
          </a:p>
          <a:p>
            <a:r>
              <a:rPr lang="en-SG" dirty="0"/>
              <a:t>Each mesh has its own model matrix</a:t>
            </a:r>
          </a:p>
          <a:p>
            <a:pPr lvl="1"/>
            <a:r>
              <a:rPr lang="en-SG" dirty="0"/>
              <a:t>Place meshes in the world (or scene) at a position, scale, and orientation</a:t>
            </a:r>
          </a:p>
          <a:p>
            <a:r>
              <a:rPr lang="en-SG" dirty="0"/>
              <a:t>Linear transformations (</a:t>
            </a:r>
            <a:r>
              <a:rPr lang="en-SG" b="1" dirty="0"/>
              <a:t>scaling, rotation, translation</a:t>
            </a:r>
            <a:r>
              <a:rPr lang="en-SG" dirty="0"/>
              <a:t>) in a 4x4 matrix</a:t>
            </a:r>
            <a:endParaRPr lang="en-SG" b="1" dirty="0"/>
          </a:p>
          <a:p>
            <a:pPr marL="457200" lvl="1" indent="0">
              <a:buNone/>
            </a:pPr>
            <a:endParaRPr lang="en-SG" dirty="0"/>
          </a:p>
        </p:txBody>
      </p:sp>
      <p:sp>
        <p:nvSpPr>
          <p:cNvPr id="7" name="TextBox 6"/>
          <p:cNvSpPr txBox="1"/>
          <p:nvPr/>
        </p:nvSpPr>
        <p:spPr>
          <a:xfrm>
            <a:off x="4552518" y="6627168"/>
            <a:ext cx="47339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chemeClr val="bg1">
                    <a:lumMod val="65000"/>
                  </a:schemeClr>
                </a:solidFill>
              </a:rPr>
              <a:t>https://www.scratchapixel.com/lessons/3d-basic-rendering/transforming-objects-using-matrices</a:t>
            </a:r>
          </a:p>
        </p:txBody>
      </p:sp>
      <p:pic>
        <p:nvPicPr>
          <p:cNvPr id="7172" name="Picture 4" descr="Image result for object transform world spa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544" y="3998268"/>
            <a:ext cx="638175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983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View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SG" dirty="0"/>
              <a:t>Transforms mesh objects from world space to view (or camera) space</a:t>
            </a:r>
          </a:p>
          <a:p>
            <a:r>
              <a:rPr lang="en-SG" dirty="0"/>
              <a:t>Places meshes to be viewed from a camera inside the world</a:t>
            </a:r>
          </a:p>
          <a:p>
            <a:r>
              <a:rPr lang="en-SG" dirty="0"/>
              <a:t>Defines the </a:t>
            </a:r>
            <a:r>
              <a:rPr lang="en-SG" b="1" dirty="0"/>
              <a:t>camera position</a:t>
            </a:r>
            <a:r>
              <a:rPr lang="en-SG" dirty="0"/>
              <a:t> and </a:t>
            </a:r>
            <a:r>
              <a:rPr lang="en-SG" b="1" dirty="0"/>
              <a:t>orientation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52318" y="6424649"/>
            <a:ext cx="29033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chemeClr val="bg1">
                    <a:lumMod val="65000"/>
                  </a:schemeClr>
                </a:solidFill>
              </a:rPr>
              <a:t>https://www.3dgep.com/understanding-the-view-matrix/</a:t>
            </a:r>
          </a:p>
        </p:txBody>
      </p:sp>
      <p:pic>
        <p:nvPicPr>
          <p:cNvPr id="7170" name="Picture 2" descr="https://www.3dgep.com/wp-content/uploads/2011/07/View-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803" y="3543320"/>
            <a:ext cx="5774391" cy="280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025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Projection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8634"/>
            <a:ext cx="10515600" cy="2752436"/>
          </a:xfrm>
        </p:spPr>
        <p:txBody>
          <a:bodyPr>
            <a:normAutofit/>
          </a:bodyPr>
          <a:lstStyle/>
          <a:p>
            <a:r>
              <a:rPr lang="en-SG" dirty="0"/>
              <a:t>Transforms mesh objects from view space to clip space</a:t>
            </a:r>
          </a:p>
          <a:p>
            <a:r>
              <a:rPr lang="en-SG" dirty="0"/>
              <a:t>Defines a viewing volume</a:t>
            </a:r>
            <a:endParaRPr lang="en-SG" b="1" dirty="0"/>
          </a:p>
          <a:p>
            <a:pPr lvl="1"/>
            <a:r>
              <a:rPr lang="en-US" dirty="0"/>
              <a:t>Vertices or primitives outside of this volume are clipped and not rasterized</a:t>
            </a:r>
            <a:endParaRPr lang="en-SG" dirty="0"/>
          </a:p>
          <a:p>
            <a:r>
              <a:rPr lang="en-SG" dirty="0"/>
              <a:t>Projects 3D coordinates to the 2D plane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58027" y="6619074"/>
            <a:ext cx="17107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chemeClr val="bg1">
                    <a:lumMod val="65000"/>
                  </a:schemeClr>
                </a:solidFill>
              </a:rPr>
              <a:t>http://vispy.org/modern-gl.html</a:t>
            </a:r>
          </a:p>
        </p:txBody>
      </p:sp>
      <p:pic>
        <p:nvPicPr>
          <p:cNvPr id="6146" name="Picture 2" descr="_images/ViewFrust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637" y="4271896"/>
            <a:ext cx="5109115" cy="246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76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mage result for view matrix camer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098" y="3645327"/>
            <a:ext cx="6583508" cy="321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Perspective camera system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226040" cy="4614932"/>
          </a:xfrm>
        </p:spPr>
        <p:txBody>
          <a:bodyPr>
            <a:normAutofit/>
          </a:bodyPr>
          <a:lstStyle/>
          <a:p>
            <a:r>
              <a:rPr lang="en-SG" dirty="0"/>
              <a:t>Define the view matrix and projection matrix</a:t>
            </a:r>
          </a:p>
          <a:p>
            <a:r>
              <a:rPr lang="en-SG" dirty="0"/>
              <a:t>View matrix components</a:t>
            </a:r>
          </a:p>
          <a:p>
            <a:pPr lvl="1"/>
            <a:r>
              <a:rPr lang="en-SG" i="1" dirty="0"/>
              <a:t>View position (view point)</a:t>
            </a:r>
          </a:p>
          <a:p>
            <a:pPr lvl="1"/>
            <a:r>
              <a:rPr lang="en-SG" i="1" dirty="0"/>
              <a:t>View direction (image plane normal)</a:t>
            </a:r>
          </a:p>
          <a:p>
            <a:pPr lvl="1"/>
            <a:r>
              <a:rPr lang="en-SG" i="1" dirty="0"/>
              <a:t>Up vector (global Y or Z axis)</a:t>
            </a:r>
          </a:p>
          <a:p>
            <a:pPr lvl="1"/>
            <a:endParaRPr lang="en-SG" i="1" dirty="0"/>
          </a:p>
          <a:p>
            <a:r>
              <a:rPr lang="en-SG" dirty="0"/>
              <a:t>Perspective projection matrix components</a:t>
            </a:r>
          </a:p>
          <a:p>
            <a:pPr marL="742950" lvl="1" indent="-285750"/>
            <a:r>
              <a:rPr lang="en-SG" i="1" dirty="0"/>
              <a:t>Field of view</a:t>
            </a:r>
          </a:p>
          <a:p>
            <a:pPr marL="742950" lvl="1" indent="-285750"/>
            <a:r>
              <a:rPr lang="en-SG" i="1" dirty="0"/>
              <a:t>Aspect ratio of image plane</a:t>
            </a:r>
          </a:p>
          <a:p>
            <a:pPr marL="742950" lvl="1" indent="-285750"/>
            <a:r>
              <a:rPr lang="en-SG" i="1" dirty="0"/>
              <a:t>Near and far planes</a:t>
            </a:r>
          </a:p>
          <a:p>
            <a:pPr marL="1200150" lvl="2" indent="-285750"/>
            <a:r>
              <a:rPr lang="en-SG" i="1" dirty="0"/>
              <a:t>Distance to view point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06030" y="3429000"/>
            <a:ext cx="28055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chemeClr val="bg1">
                    <a:lumMod val="65000"/>
                  </a:schemeClr>
                </a:solidFill>
              </a:rPr>
              <a:t>http://ycpcs.github.io/cs470-fall2014/labs/lab07-2.html</a:t>
            </a:r>
          </a:p>
        </p:txBody>
      </p:sp>
    </p:spTree>
    <p:extLst>
      <p:ext uri="{BB962C8B-B14F-4D97-AF65-F5344CB8AC3E}">
        <p14:creationId xmlns:p14="http://schemas.microsoft.com/office/powerpoint/2010/main" val="593609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WebGL and Three.js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The Graphics Pipeline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Coordinate Systems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Perspective Camera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Tutorial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Setup Visual Studio Code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Lights, Materials, Shaders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Create a cube – Vertex and Index buffers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Custom Shader – Lambert shading model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Textures – UV coordinates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Import a GLTF model</a:t>
            </a:r>
          </a:p>
        </p:txBody>
      </p:sp>
    </p:spTree>
    <p:extLst>
      <p:ext uri="{BB962C8B-B14F-4D97-AF65-F5344CB8AC3E}">
        <p14:creationId xmlns:p14="http://schemas.microsoft.com/office/powerpoint/2010/main" val="1971484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WebGL and three.js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WebGL – A JavaScript API for 3D graphics rendering</a:t>
            </a:r>
          </a:p>
          <a:p>
            <a:pPr lvl="1"/>
            <a:r>
              <a:rPr lang="en-GB" dirty="0"/>
              <a:t>Runs on most modern web browsers</a:t>
            </a:r>
          </a:p>
          <a:p>
            <a:pPr lvl="1"/>
            <a:r>
              <a:rPr lang="en-GB" dirty="0"/>
              <a:t>Creates a rendering context within HTML &lt;canvas&gt; element</a:t>
            </a:r>
          </a:p>
          <a:p>
            <a:pPr lvl="1"/>
            <a:endParaRPr lang="en-GB" dirty="0"/>
          </a:p>
          <a:p>
            <a:r>
              <a:rPr lang="en-GB" dirty="0"/>
              <a:t>Three.js – A high-level graphics library based on WebGL</a:t>
            </a:r>
          </a:p>
          <a:p>
            <a:pPr lvl="1"/>
            <a:r>
              <a:rPr lang="en-GB" dirty="0"/>
              <a:t>Scene management, cameras, lights, meshes, material</a:t>
            </a:r>
          </a:p>
          <a:p>
            <a:pPr lvl="1"/>
            <a:r>
              <a:rPr lang="en-GB" dirty="0"/>
              <a:t>Importing models and textures, controls for camera…</a:t>
            </a:r>
          </a:p>
          <a:p>
            <a:pPr lvl="1"/>
            <a:endParaRPr lang="en-GB" dirty="0"/>
          </a:p>
          <a:p>
            <a:r>
              <a:rPr lang="en-GB" dirty="0"/>
              <a:t>The rendering loop:</a:t>
            </a:r>
          </a:p>
          <a:p>
            <a:pPr lvl="1"/>
            <a:r>
              <a:rPr lang="en-GB" dirty="0"/>
              <a:t>Passing scene data to the GPU graphics pipeline every frame</a:t>
            </a:r>
          </a:p>
        </p:txBody>
      </p:sp>
    </p:spTree>
    <p:extLst>
      <p:ext uri="{BB962C8B-B14F-4D97-AF65-F5344CB8AC3E}">
        <p14:creationId xmlns:p14="http://schemas.microsoft.com/office/powerpoint/2010/main" val="3316398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43F169C-F92F-4A28-BF54-85C5E8CCEF0C}"/>
              </a:ext>
            </a:extLst>
          </p:cNvPr>
          <p:cNvSpPr txBox="1"/>
          <p:nvPr/>
        </p:nvSpPr>
        <p:spPr>
          <a:xfrm>
            <a:off x="7621413" y="340360"/>
            <a:ext cx="2137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http://www.ro.me/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A8F0C0-9AB3-4B94-B05D-F746A7BD0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446028" cy="37726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F8C662-3AE8-4A56-8049-F7AE29E6B29C}"/>
              </a:ext>
            </a:extLst>
          </p:cNvPr>
          <p:cNvSpPr txBox="1"/>
          <p:nvPr/>
        </p:nvSpPr>
        <p:spPr>
          <a:xfrm>
            <a:off x="7621413" y="709692"/>
            <a:ext cx="2351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Interactive music video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AF6698-6FC7-4EB9-8035-23DCE2773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980" y="3022345"/>
            <a:ext cx="7370020" cy="38356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76B22E-C824-4668-8BF6-A54D0766EB52}"/>
              </a:ext>
            </a:extLst>
          </p:cNvPr>
          <p:cNvSpPr txBox="1"/>
          <p:nvPr/>
        </p:nvSpPr>
        <p:spPr>
          <a:xfrm>
            <a:off x="1782141" y="4009137"/>
            <a:ext cx="3039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https://www.shadertoy.com/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2D3256-CACF-40DE-A4E4-DF0C8A02DAA7}"/>
              </a:ext>
            </a:extLst>
          </p:cNvPr>
          <p:cNvSpPr txBox="1"/>
          <p:nvPr/>
        </p:nvSpPr>
        <p:spPr>
          <a:xfrm>
            <a:off x="2681646" y="4369045"/>
            <a:ext cx="1968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Complex rendering</a:t>
            </a:r>
          </a:p>
        </p:txBody>
      </p:sp>
    </p:spTree>
    <p:extLst>
      <p:ext uri="{BB962C8B-B14F-4D97-AF65-F5344CB8AC3E}">
        <p14:creationId xmlns:p14="http://schemas.microsoft.com/office/powerpoint/2010/main" val="3629712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Graphics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047892" cy="4667250"/>
          </a:xfrm>
        </p:spPr>
        <p:txBody>
          <a:bodyPr>
            <a:normAutofit/>
          </a:bodyPr>
          <a:lstStyle/>
          <a:p>
            <a:r>
              <a:rPr lang="en-GB" b="1" dirty="0"/>
              <a:t>Input</a:t>
            </a:r>
            <a:endParaRPr lang="en-GB" i="1" dirty="0"/>
          </a:p>
          <a:p>
            <a:pPr lvl="1"/>
            <a:r>
              <a:rPr lang="en-GB" dirty="0"/>
              <a:t>A list of mesh vertices (XYZ coordinates)</a:t>
            </a:r>
          </a:p>
          <a:p>
            <a:pPr lvl="2"/>
            <a:r>
              <a:rPr lang="en-GB" dirty="0"/>
              <a:t>Three vertices form one triangle primitive</a:t>
            </a:r>
          </a:p>
          <a:p>
            <a:r>
              <a:rPr lang="en-GB" b="1" dirty="0"/>
              <a:t>Output</a:t>
            </a:r>
            <a:endParaRPr lang="en-GB" i="1" dirty="0"/>
          </a:p>
          <a:p>
            <a:pPr lvl="1"/>
            <a:r>
              <a:rPr lang="en-US" dirty="0"/>
              <a:t>Computed fragment colors</a:t>
            </a:r>
            <a:r>
              <a:rPr lang="en-SG" dirty="0"/>
              <a:t> (RGB values) of the visible mesh from a particular view</a:t>
            </a:r>
          </a:p>
          <a:p>
            <a:pPr lvl="1"/>
            <a:r>
              <a:rPr lang="en-SG" dirty="0"/>
              <a:t>RGB values (rendered image) stored in the framebuffer</a:t>
            </a:r>
          </a:p>
          <a:p>
            <a:pPr marL="0" indent="0">
              <a:buNone/>
            </a:pPr>
            <a:endParaRPr lang="en-GB" dirty="0"/>
          </a:p>
          <a:p>
            <a:r>
              <a:rPr lang="en-US" dirty="0"/>
              <a:t>Vertex and fragment shaders are mandatory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81" y="99402"/>
            <a:ext cx="2253938" cy="63561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94029" y="6560999"/>
            <a:ext cx="42979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chemeClr val="bg1">
                    <a:lumMod val="65000"/>
                  </a:schemeClr>
                </a:solidFill>
              </a:rPr>
              <a:t>https://vulkan-tutorial.com/Drawing_a_triangle/Graphics_pipeline_basics/Introduction</a:t>
            </a:r>
          </a:p>
        </p:txBody>
      </p:sp>
    </p:spTree>
    <p:extLst>
      <p:ext uri="{BB962C8B-B14F-4D97-AF65-F5344CB8AC3E}">
        <p14:creationId xmlns:p14="http://schemas.microsoft.com/office/powerpoint/2010/main" val="1861569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Graphics Pipeline Stages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8227646" cy="4543913"/>
          </a:xfrm>
        </p:spPr>
        <p:txBody>
          <a:bodyPr>
            <a:normAutofit/>
          </a:bodyPr>
          <a:lstStyle/>
          <a:p>
            <a:r>
              <a:rPr lang="en-SG" dirty="0"/>
              <a:t>Vertex buffer</a:t>
            </a:r>
          </a:p>
          <a:p>
            <a:pPr lvl="1"/>
            <a:r>
              <a:rPr lang="en-SG" dirty="0"/>
              <a:t>An array of </a:t>
            </a:r>
            <a:r>
              <a:rPr lang="en-SG" b="1" dirty="0"/>
              <a:t>coordinate set </a:t>
            </a:r>
            <a:r>
              <a:rPr lang="en-SG" dirty="0"/>
              <a:t>describing a </a:t>
            </a:r>
            <a:r>
              <a:rPr lang="en-SG" b="1" dirty="0"/>
              <a:t>vertex attribute</a:t>
            </a:r>
            <a:r>
              <a:rPr lang="en-SG" dirty="0"/>
              <a:t> for each vertices of the model</a:t>
            </a:r>
          </a:p>
          <a:p>
            <a:pPr lvl="1"/>
            <a:r>
              <a:rPr lang="en-SG" b="1" dirty="0"/>
              <a:t>Vertex attributes</a:t>
            </a:r>
            <a:r>
              <a:rPr lang="en-SG" dirty="0"/>
              <a:t> can be positions, </a:t>
            </a:r>
            <a:r>
              <a:rPr lang="en-SG" dirty="0" err="1"/>
              <a:t>normals</a:t>
            </a:r>
            <a:r>
              <a:rPr lang="en-SG" dirty="0"/>
              <a:t>, texture UV coordinates, </a:t>
            </a:r>
            <a:r>
              <a:rPr lang="en-SG" dirty="0" err="1"/>
              <a:t>colors</a:t>
            </a:r>
            <a:r>
              <a:rPr lang="en-SG" dirty="0"/>
              <a:t>…</a:t>
            </a:r>
          </a:p>
          <a:p>
            <a:pPr lvl="1"/>
            <a:r>
              <a:rPr lang="en-SG" dirty="0"/>
              <a:t>3 contiguous vertices forms 1 triangle primitive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81" y="99402"/>
            <a:ext cx="2253938" cy="63561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94029" y="6560999"/>
            <a:ext cx="42979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chemeClr val="bg1">
                    <a:lumMod val="65000"/>
                  </a:schemeClr>
                </a:solidFill>
              </a:rPr>
              <a:t>https://vulkan-tutorial.com/Drawing_a_triangle/Graphics_pipeline_basics/Introduction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D4EDFC-E99C-4479-9EBA-E9D69A4DD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561843"/>
              </p:ext>
            </p:extLst>
          </p:nvPr>
        </p:nvGraphicFramePr>
        <p:xfrm>
          <a:off x="686526" y="4351140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09907504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428540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0304674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661252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Array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Array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Array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171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Vertex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{x, y, z}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{u, v}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{r, g, b}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555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Vertex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{x, y, z}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{u, v}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{r, g, b}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270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Vertex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{x, y, z}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{u, v}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{r, g, b}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695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38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0367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Graphics Pipeline Stages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8227646" cy="4543913"/>
          </a:xfrm>
        </p:spPr>
        <p:txBody>
          <a:bodyPr>
            <a:normAutofit/>
          </a:bodyPr>
          <a:lstStyle/>
          <a:p>
            <a:r>
              <a:rPr lang="en-SG" dirty="0"/>
              <a:t>Index buffer</a:t>
            </a:r>
          </a:p>
          <a:p>
            <a:pPr lvl="1"/>
            <a:r>
              <a:rPr lang="en-SG" dirty="0"/>
              <a:t>An array of </a:t>
            </a:r>
            <a:r>
              <a:rPr lang="en-SG" b="1" dirty="0"/>
              <a:t>indices </a:t>
            </a:r>
            <a:r>
              <a:rPr lang="en-SG" dirty="0"/>
              <a:t>addressing vertices in the </a:t>
            </a:r>
            <a:r>
              <a:rPr lang="en-SG" b="1" dirty="0"/>
              <a:t>vertex buffer </a:t>
            </a:r>
            <a:r>
              <a:rPr lang="en-SG" dirty="0"/>
              <a:t>to describe the model</a:t>
            </a:r>
          </a:p>
          <a:p>
            <a:pPr lvl="1"/>
            <a:r>
              <a:rPr lang="en-SG" dirty="0"/>
              <a:t>Reuse existing vertices to reduce vertex data size</a:t>
            </a:r>
          </a:p>
          <a:p>
            <a:pPr lvl="1"/>
            <a:r>
              <a:rPr lang="en-SG" dirty="0"/>
              <a:t>3 addressed contiguous vertices forms 1 triangle primitive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81" y="99402"/>
            <a:ext cx="2253938" cy="63561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94029" y="6560999"/>
            <a:ext cx="42979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chemeClr val="bg1">
                    <a:lumMod val="65000"/>
                  </a:schemeClr>
                </a:solidFill>
              </a:rPr>
              <a:t>https://vulkan-tutorial.com/Drawing_a_triangle/Graphics_pipeline_basics/Introduction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D4EDFC-E99C-4479-9EBA-E9D69A4DD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313600"/>
              </p:ext>
            </p:extLst>
          </p:nvPr>
        </p:nvGraphicFramePr>
        <p:xfrm>
          <a:off x="686526" y="4351140"/>
          <a:ext cx="406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09907504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428540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Array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171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Index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555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Index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270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Index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695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38535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737F65D-A35E-44A3-81E0-24595E12F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145" y="3992311"/>
            <a:ext cx="4277322" cy="22958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CF0417-F65E-4C99-BB17-241F583C6CCE}"/>
              </a:ext>
            </a:extLst>
          </p:cNvPr>
          <p:cNvSpPr txBox="1"/>
          <p:nvPr/>
        </p:nvSpPr>
        <p:spPr>
          <a:xfrm>
            <a:off x="6259771" y="6288156"/>
            <a:ext cx="28696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chemeClr val="bg1">
                    <a:lumMod val="65000"/>
                  </a:schemeClr>
                </a:solidFill>
              </a:rPr>
              <a:t>https://vulkan-tutorial.com/Vertex_buffers/Index_buffer</a:t>
            </a:r>
          </a:p>
        </p:txBody>
      </p:sp>
    </p:spTree>
    <p:extLst>
      <p:ext uri="{BB962C8B-B14F-4D97-AF65-F5344CB8AC3E}">
        <p14:creationId xmlns:p14="http://schemas.microsoft.com/office/powerpoint/2010/main" val="3678853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Graphics Pipeline Stages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8227646" cy="4543913"/>
          </a:xfrm>
        </p:spPr>
        <p:txBody>
          <a:bodyPr>
            <a:normAutofit/>
          </a:bodyPr>
          <a:lstStyle/>
          <a:p>
            <a:r>
              <a:rPr lang="en-SG" dirty="0"/>
              <a:t>Vertex shader</a:t>
            </a:r>
          </a:p>
          <a:p>
            <a:pPr lvl="1"/>
            <a:r>
              <a:rPr lang="en-SG" dirty="0"/>
              <a:t>A GLSL program that executes operation per vertex</a:t>
            </a:r>
          </a:p>
          <a:p>
            <a:pPr lvl="1"/>
            <a:r>
              <a:rPr lang="en-SG" dirty="0"/>
              <a:t>Transform mesh vertices to the </a:t>
            </a:r>
            <a:r>
              <a:rPr lang="en-SG" b="1" dirty="0"/>
              <a:t>clip coordinate space</a:t>
            </a:r>
            <a:r>
              <a:rPr lang="en-SG" dirty="0"/>
              <a:t> (expected at the end of the vertex shader)</a:t>
            </a:r>
          </a:p>
          <a:p>
            <a:r>
              <a:rPr lang="en-SG" dirty="0"/>
              <a:t>Rasterization</a:t>
            </a:r>
          </a:p>
          <a:p>
            <a:pPr lvl="1"/>
            <a:r>
              <a:rPr lang="en-SG" dirty="0"/>
              <a:t>Discretizes triangle primitives into fragments</a:t>
            </a:r>
          </a:p>
          <a:p>
            <a:pPr lvl="1"/>
            <a:r>
              <a:rPr lang="en-SG" b="1" dirty="0"/>
              <a:t>Linearly interpolates </a:t>
            </a:r>
            <a:r>
              <a:rPr lang="en-SG" dirty="0"/>
              <a:t>vertex attributes across the fragments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81" y="99402"/>
            <a:ext cx="2253938" cy="63561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94029" y="6560999"/>
            <a:ext cx="42979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chemeClr val="bg1">
                    <a:lumMod val="65000"/>
                  </a:schemeClr>
                </a:solidFill>
              </a:rPr>
              <a:t>https://vulkan-tutorial.com/Drawing_a_triangle/Graphics_pipeline_basics/Introduction</a:t>
            </a:r>
          </a:p>
        </p:txBody>
      </p:sp>
      <p:pic>
        <p:nvPicPr>
          <p:cNvPr id="2050" name="Picture 2" descr="https://www.researchgate.net/profile/Petter_Smart/publication/225493790/figure/fig1/AS:342612138577923@1458696507372/Rasterisation-of-a-graphics-primitive-into-pixels_W64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891" y="4980472"/>
            <a:ext cx="2286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31421" y="6529951"/>
            <a:ext cx="118494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chemeClr val="bg1">
                    <a:lumMod val="65000"/>
                  </a:schemeClr>
                </a:solidFill>
              </a:rPr>
              <a:t>[Moss, Andrew 2007]</a:t>
            </a:r>
          </a:p>
        </p:txBody>
      </p:sp>
    </p:spTree>
    <p:extLst>
      <p:ext uri="{BB962C8B-B14F-4D97-AF65-F5344CB8AC3E}">
        <p14:creationId xmlns:p14="http://schemas.microsoft.com/office/powerpoint/2010/main" val="89862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Graphics Pipeline Stages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8227646" cy="4543913"/>
          </a:xfrm>
        </p:spPr>
        <p:txBody>
          <a:bodyPr>
            <a:normAutofit/>
          </a:bodyPr>
          <a:lstStyle/>
          <a:p>
            <a:r>
              <a:rPr lang="en-SG" dirty="0"/>
              <a:t>Fragment shader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A GLSL program that executes operation per fragment</a:t>
            </a:r>
          </a:p>
          <a:p>
            <a:pPr marL="685800" lvl="2">
              <a:spcBef>
                <a:spcPts val="1000"/>
              </a:spcBef>
            </a:pPr>
            <a:r>
              <a:rPr lang="en-SG" sz="2400" dirty="0"/>
              <a:t>Compute shading or lighting models</a:t>
            </a:r>
          </a:p>
          <a:p>
            <a:pPr marL="685800" lvl="2">
              <a:spcBef>
                <a:spcPts val="1000"/>
              </a:spcBef>
            </a:pPr>
            <a:r>
              <a:rPr lang="en-SG" sz="2400" dirty="0"/>
              <a:t>Example inputs to shading models:</a:t>
            </a:r>
          </a:p>
          <a:p>
            <a:pPr marL="1143000" lvl="3">
              <a:spcBef>
                <a:spcPts val="1000"/>
              </a:spcBef>
            </a:pPr>
            <a:r>
              <a:rPr lang="en-SG" sz="2200" dirty="0" err="1"/>
              <a:t>Color</a:t>
            </a:r>
            <a:r>
              <a:rPr lang="en-SG" sz="2200" dirty="0"/>
              <a:t> values (RGB) sampled from a texture</a:t>
            </a:r>
          </a:p>
          <a:p>
            <a:pPr marL="1143000" lvl="3">
              <a:spcBef>
                <a:spcPts val="1000"/>
              </a:spcBef>
            </a:pPr>
            <a:r>
              <a:rPr lang="en-SG" sz="2200" dirty="0" err="1"/>
              <a:t>Color</a:t>
            </a:r>
            <a:r>
              <a:rPr lang="en-SG" sz="2200" dirty="0"/>
              <a:t> values of the light or material</a:t>
            </a:r>
          </a:p>
          <a:p>
            <a:pPr marL="1143000" lvl="3">
              <a:spcBef>
                <a:spcPts val="1000"/>
              </a:spcBef>
            </a:pPr>
            <a:r>
              <a:rPr lang="en-SG" sz="2200" dirty="0" err="1"/>
              <a:t>Color</a:t>
            </a:r>
            <a:r>
              <a:rPr lang="en-SG" sz="2200" dirty="0"/>
              <a:t> values passed from vertex shader</a:t>
            </a:r>
          </a:p>
          <a:p>
            <a:pPr marL="1143000" lvl="3">
              <a:spcBef>
                <a:spcPts val="1000"/>
              </a:spcBef>
            </a:pPr>
            <a:r>
              <a:rPr lang="en-SG" sz="2200" dirty="0"/>
              <a:t>Equation parameters (light intensity etc.)</a:t>
            </a:r>
          </a:p>
          <a:p>
            <a:pPr marL="685800" lvl="2">
              <a:spcBef>
                <a:spcPts val="1000"/>
              </a:spcBef>
            </a:pPr>
            <a:r>
              <a:rPr lang="en-SG" sz="2400" dirty="0"/>
              <a:t>Output: </a:t>
            </a:r>
            <a:r>
              <a:rPr lang="en-SG" sz="2200" dirty="0"/>
              <a:t>The </a:t>
            </a:r>
            <a:r>
              <a:rPr lang="en-SG" sz="2200" dirty="0" err="1"/>
              <a:t>color</a:t>
            </a:r>
            <a:r>
              <a:rPr lang="en-SG" sz="2200" dirty="0"/>
              <a:t> value of each fragment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81" y="99402"/>
            <a:ext cx="2253938" cy="63561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94029" y="6560999"/>
            <a:ext cx="42979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chemeClr val="bg1">
                    <a:lumMod val="65000"/>
                  </a:schemeClr>
                </a:solidFill>
              </a:rPr>
              <a:t>https://vulkan-tutorial.com/Drawing_a_triangle/Graphics_pipeline_basics/Introduction</a:t>
            </a:r>
          </a:p>
        </p:txBody>
      </p:sp>
    </p:spTree>
    <p:extLst>
      <p:ext uri="{BB962C8B-B14F-4D97-AF65-F5344CB8AC3E}">
        <p14:creationId xmlns:p14="http://schemas.microsoft.com/office/powerpoint/2010/main" val="2345452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13224</TotalTime>
  <Words>1210</Words>
  <Application>Microsoft Office PowerPoint</Application>
  <PresentationFormat>Widescreen</PresentationFormat>
  <Paragraphs>168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-apple-system</vt:lpstr>
      <vt:lpstr>Roboto Slab</vt:lpstr>
      <vt:lpstr>Arial</vt:lpstr>
      <vt:lpstr>Calibri</vt:lpstr>
      <vt:lpstr>Calibri Light</vt:lpstr>
      <vt:lpstr>Office Theme</vt:lpstr>
      <vt:lpstr>Introduction to rendering with three.js</vt:lpstr>
      <vt:lpstr>Overview</vt:lpstr>
      <vt:lpstr>WebGL and three.js</vt:lpstr>
      <vt:lpstr>PowerPoint Presentation</vt:lpstr>
      <vt:lpstr>The Graphics Pipeline</vt:lpstr>
      <vt:lpstr>Graphics Pipeline Stages</vt:lpstr>
      <vt:lpstr>Graphics Pipeline Stages</vt:lpstr>
      <vt:lpstr>Graphics Pipeline Stages</vt:lpstr>
      <vt:lpstr>Graphics Pipeline Stages</vt:lpstr>
      <vt:lpstr>Coordinate Systems</vt:lpstr>
      <vt:lpstr>Model matrix</vt:lpstr>
      <vt:lpstr>View matrix</vt:lpstr>
      <vt:lpstr>Projection matrix</vt:lpstr>
      <vt:lpstr>Perspective camera system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Short OpenGL Tutorial: Rendering a textured house</dc:title>
  <dc:creator>Alex Zhang</dc:creator>
  <cp:lastModifiedBy>Alex Zhang</cp:lastModifiedBy>
  <cp:revision>554</cp:revision>
  <dcterms:created xsi:type="dcterms:W3CDTF">2019-02-14T02:28:56Z</dcterms:created>
  <dcterms:modified xsi:type="dcterms:W3CDTF">2021-09-01T15:10:06Z</dcterms:modified>
</cp:coreProperties>
</file>